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2" r:id="rId3"/>
    <p:sldId id="265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essa\AppData\Local\Microsoft\Windows\Temporary%20Internet%20Files\Content.Outlook\R920WLEG\Vanessa%20Spreadsheet%20(3)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vanessa\AppData\Local\Microsoft\Windows\Temporary%20Internet%20Files\Content.IE5\H0MJKHVT\country.3118.20140225_113009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 b="0" i="0" baseline="0" dirty="0">
                <a:effectLst/>
              </a:rPr>
              <a:t>Challenge:</a:t>
            </a:r>
            <a:endParaRPr lang="en-US" sz="900" dirty="0">
              <a:effectLst/>
            </a:endParaRP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050" b="0" i="0" baseline="0" dirty="0">
                <a:effectLst/>
              </a:rPr>
              <a:t>As research activity on Duchenne-Becker muscular dystrophy surged in the last decade, investigators needed a platform to communicate with a global patient base.</a:t>
            </a:r>
            <a:endParaRPr lang="en-US" sz="9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'[Vanessa Spreadsheet (3).xlsx]Sheet2'!$D$28</c:f>
              <c:strCache>
                <c:ptCount val="1"/>
                <c:pt idx="0">
                  <c:v># of patients needed for trials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'[Vanessa Spreadsheet (3).xlsx]Sheet2'!$C$29:$C$35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'[Vanessa Spreadsheet (3).xlsx]Sheet2'!$D$29:$D$35</c:f>
              <c:numCache>
                <c:formatCode>General</c:formatCode>
                <c:ptCount val="7"/>
                <c:pt idx="0">
                  <c:v>82</c:v>
                </c:pt>
                <c:pt idx="1">
                  <c:v>441</c:v>
                </c:pt>
                <c:pt idx="2">
                  <c:v>567</c:v>
                </c:pt>
                <c:pt idx="3">
                  <c:v>1057</c:v>
                </c:pt>
                <c:pt idx="4">
                  <c:v>684</c:v>
                </c:pt>
                <c:pt idx="5">
                  <c:v>885</c:v>
                </c:pt>
                <c:pt idx="6">
                  <c:v>1474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'[Vanessa Spreadsheet (3).xlsx]Sheet2'!$E$28</c:f>
              <c:strCache>
                <c:ptCount val="1"/>
                <c:pt idx="0">
                  <c:v># patients in registry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'[Vanessa Spreadsheet (3).xlsx]Sheet2'!$C$29:$C$35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'[Vanessa Spreadsheet (3).xlsx]Sheet2'!$E$29:$E$35</c:f>
              <c:numCache>
                <c:formatCode>General</c:formatCode>
                <c:ptCount val="7"/>
                <c:pt idx="0">
                  <c:v>591</c:v>
                </c:pt>
                <c:pt idx="1">
                  <c:v>1177</c:v>
                </c:pt>
                <c:pt idx="2">
                  <c:v>1826</c:v>
                </c:pt>
                <c:pt idx="3">
                  <c:v>2184</c:v>
                </c:pt>
                <c:pt idx="4">
                  <c:v>2725</c:v>
                </c:pt>
                <c:pt idx="5">
                  <c:v>3123</c:v>
                </c:pt>
                <c:pt idx="6">
                  <c:v>3566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42088"/>
        <c:axId val="167541696"/>
      </c:lineChart>
      <c:lineChart>
        <c:grouping val="standard"/>
        <c:varyColors val="0"/>
        <c:ser>
          <c:idx val="2"/>
          <c:order val="2"/>
          <c:tx>
            <c:strRef>
              <c:f>'[Vanessa Spreadsheet (3).xlsx]Sheet2'!$F$28</c:f>
              <c:strCache>
                <c:ptCount val="1"/>
                <c:pt idx="0">
                  <c:v># of trials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'[Vanessa Spreadsheet (3).xlsx]Sheet2'!$C$29:$C$35</c:f>
              <c:numCache>
                <c:formatCode>General</c:formatCod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</c:numCache>
            </c:numRef>
          </c:cat>
          <c:val>
            <c:numRef>
              <c:f>'[Vanessa Spreadsheet (3).xlsx]Sheet2'!$F$29:$F$35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10</c:v>
                </c:pt>
                <c:pt idx="3">
                  <c:v>20</c:v>
                </c:pt>
                <c:pt idx="4">
                  <c:v>23</c:v>
                </c:pt>
                <c:pt idx="5">
                  <c:v>18</c:v>
                </c:pt>
                <c:pt idx="6">
                  <c:v>27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40912"/>
        <c:axId val="167541304"/>
      </c:lineChart>
      <c:catAx>
        <c:axId val="1675420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Year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41696"/>
        <c:crosses val="autoZero"/>
        <c:auto val="1"/>
        <c:lblAlgn val="ctr"/>
        <c:lblOffset val="100"/>
        <c:noMultiLvlLbl val="0"/>
      </c:catAx>
      <c:valAx>
        <c:axId val="16754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>
                    <a:effectLst/>
                  </a:rPr>
                  <a:t># patients needed for studies vs patients in registry</a:t>
                </a:r>
                <a:endParaRPr lang="en-US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42088"/>
        <c:crosses val="autoZero"/>
        <c:crossBetween val="between"/>
      </c:valAx>
      <c:valAx>
        <c:axId val="167541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1" i="0" baseline="0">
                    <a:effectLst/>
                  </a:rPr>
                  <a:t># of trials (source - clinicaltrials.gov)</a:t>
                </a:r>
                <a:endParaRPr lang="en-US" sz="100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40912"/>
        <c:crosses val="max"/>
        <c:crossBetween val="between"/>
      </c:valAx>
      <c:catAx>
        <c:axId val="167540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754130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>
                <a:effectLst/>
              </a:rPr>
              <a:t>Challenge: Two major pharmaceutical companies working together to develop a treatment </a:t>
            </a:r>
            <a:r>
              <a:rPr lang="en-US" sz="1200" b="1" i="0" u="none" strike="noStrike" baseline="0" dirty="0">
                <a:effectLst/>
              </a:rPr>
              <a:t>for </a:t>
            </a:r>
            <a:r>
              <a:rPr lang="en-US" sz="1200" b="1" i="0" u="none" strike="noStrike" baseline="0" dirty="0" err="1">
                <a:effectLst/>
              </a:rPr>
              <a:t>lipodystrophy</a:t>
            </a:r>
            <a:r>
              <a:rPr lang="en-US" sz="1200" b="1" i="0" u="none" strike="noStrike" baseline="0" dirty="0">
                <a:effectLst/>
              </a:rPr>
              <a:t> need a population’s worth of data. </a:t>
            </a:r>
            <a:r>
              <a:rPr lang="en-US" sz="1200" dirty="0">
                <a:effectLst/>
              </a:rPr>
              <a:t>The only trouble is there’s almost no clinical information about the condition, no one knows how many people are </a:t>
            </a:r>
            <a:r>
              <a:rPr lang="en-US" sz="1200" dirty="0" err="1">
                <a:effectLst/>
              </a:rPr>
              <a:t>aff</a:t>
            </a:r>
            <a:endParaRPr lang="en-US" sz="12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979130637542278"/>
          <c:y val="0.29324562307282964"/>
          <c:w val="0.80761898848248437"/>
          <c:h val="0.62249527600956378"/>
        </c:manualLayout>
      </c:layout>
      <c:barChart>
        <c:barDir val="bar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Sheet1!$F$4:$F$9</c:f>
              <c:strCache>
                <c:ptCount val="6"/>
                <c:pt idx="0">
                  <c:v>UNITED STATES</c:v>
                </c:pt>
                <c:pt idx="1">
                  <c:v>SPAIN</c:v>
                </c:pt>
                <c:pt idx="2">
                  <c:v>CANADA</c:v>
                </c:pt>
                <c:pt idx="3">
                  <c:v>PAKISTAN</c:v>
                </c:pt>
                <c:pt idx="4">
                  <c:v>UNITED KINGDOM</c:v>
                </c:pt>
                <c:pt idx="5">
                  <c:v>VENEZUELA</c:v>
                </c:pt>
              </c:strCache>
            </c:strRef>
          </c:cat>
          <c:val>
            <c:numRef>
              <c:f>Sheet1!$G$4:$G$9</c:f>
              <c:numCache>
                <c:formatCode>General</c:formatCode>
                <c:ptCount val="6"/>
                <c:pt idx="0">
                  <c:v>29</c:v>
                </c:pt>
                <c:pt idx="1">
                  <c:v>15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67540128"/>
        <c:axId val="167539736"/>
      </c:barChart>
      <c:catAx>
        <c:axId val="167540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39736"/>
        <c:crosses val="autoZero"/>
        <c:auto val="1"/>
        <c:lblAlgn val="ctr"/>
        <c:lblOffset val="100"/>
        <c:noMultiLvlLbl val="0"/>
      </c:catAx>
      <c:valAx>
        <c:axId val="167539736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patients in registry during first month of operation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67540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3378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104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27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5417110"/>
              </p:ext>
            </p:extLst>
          </p:nvPr>
        </p:nvGraphicFramePr>
        <p:xfrm>
          <a:off x="3046119" y="1691466"/>
          <a:ext cx="6196014" cy="378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 flipV="1">
            <a:off x="993271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8524" y="3768693"/>
            <a:ext cx="175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CASE STUDY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5" name="Rectangle 4"/>
          <p:cNvSpPr/>
          <p:nvPr/>
        </p:nvSpPr>
        <p:spPr>
          <a:xfrm flipV="1">
            <a:off x="993271" y="4320892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993271" y="35614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634" y="881029"/>
            <a:ext cx="2910286" cy="3202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8224" y="1691466"/>
            <a:ext cx="175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Decoding Muscular Dystrophy </a:t>
            </a:r>
            <a:endParaRPr lang="en-US" sz="24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56349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V="1">
            <a:off x="1249943" y="1345827"/>
            <a:ext cx="972921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5197" y="3768693"/>
            <a:ext cx="175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CASE STUDY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249944" y="4320892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1249944" y="35614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307" y="881029"/>
            <a:ext cx="2910286" cy="3202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54897" y="1691466"/>
            <a:ext cx="2025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Creating Connections</a:t>
            </a:r>
            <a:endParaRPr lang="en-US" sz="24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162" y="2009775"/>
            <a:ext cx="4257675" cy="283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5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V="1">
            <a:off x="1827461" y="1345827"/>
            <a:ext cx="6075269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22714" y="3768693"/>
            <a:ext cx="175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CASE STUDY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827461" y="4320892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1827461" y="35614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824" y="881029"/>
            <a:ext cx="2910286" cy="3202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632414" y="1691466"/>
            <a:ext cx="175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Survival Story</a:t>
            </a:r>
            <a:endParaRPr lang="en-US" sz="24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109231"/>
              </p:ext>
            </p:extLst>
          </p:nvPr>
        </p:nvGraphicFramePr>
        <p:xfrm>
          <a:off x="3827963" y="3168193"/>
          <a:ext cx="7257130" cy="1152699"/>
        </p:xfrm>
        <a:graphic>
          <a:graphicData uri="http://schemas.openxmlformats.org/drawingml/2006/table">
            <a:tbl>
              <a:tblPr/>
              <a:tblGrid>
                <a:gridCol w="2624741"/>
                <a:gridCol w="574823"/>
                <a:gridCol w="811513"/>
                <a:gridCol w="811513"/>
                <a:gridCol w="811513"/>
                <a:gridCol w="1126668"/>
                <a:gridCol w="496359"/>
              </a:tblGrid>
              <a:tr h="3842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areas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2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Breast cancer survivors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4233">
                <a:tc>
                  <a:txBody>
                    <a:bodyPr/>
                    <a:lstStyle/>
                    <a:p>
                      <a:pPr algn="r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cancer survivors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40968" y="2245893"/>
            <a:ext cx="54061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>
                    <a:lumMod val="65000"/>
                    <a:lumOff val="35000"/>
                  </a:prstClr>
                </a:solidFill>
                <a:cs typeface="Avenir Roman"/>
              </a:rPr>
              <a:t>Challenge: Cancer </a:t>
            </a:r>
            <a:r>
              <a:rPr lang="en-US" sz="1400" b="1" dirty="0">
                <a:solidFill>
                  <a:prstClr val="black">
                    <a:lumMod val="65000"/>
                    <a:lumOff val="35000"/>
                  </a:prstClr>
                </a:solidFill>
                <a:cs typeface="Avenir Roman"/>
              </a:rPr>
              <a:t>Support Community, a global nonprofit, needed insight into the breast cancer experience to help more patients navigate each stage of their journey with the illness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3638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V="1">
            <a:off x="1153691" y="1345827"/>
            <a:ext cx="972921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8945" y="3768693"/>
            <a:ext cx="175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CASE STUDY</a:t>
            </a:r>
            <a:endParaRPr lang="en-US" sz="16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sp>
        <p:nvSpPr>
          <p:cNvPr id="25" name="Rectangle 24"/>
          <p:cNvSpPr/>
          <p:nvPr/>
        </p:nvSpPr>
        <p:spPr>
          <a:xfrm flipV="1">
            <a:off x="1153692" y="4320892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 flipV="1">
            <a:off x="1153692" y="3561438"/>
            <a:ext cx="1363506" cy="182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055" y="881029"/>
            <a:ext cx="2910286" cy="3202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4611" y="1691466"/>
            <a:ext cx="29517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400" spc="100" dirty="0" smtClean="0">
                <a:solidFill>
                  <a:srgbClr val="13AED8"/>
                </a:solidFill>
                <a:latin typeface="Avenir Black"/>
                <a:cs typeface="Avenir Black"/>
              </a:rPr>
              <a:t>Leading the Way: Collaboration in Lipodystrophy </a:t>
            </a:r>
            <a:endParaRPr lang="en-US" sz="2400" spc="100" dirty="0">
              <a:solidFill>
                <a:srgbClr val="13AED8"/>
              </a:solidFill>
              <a:latin typeface="Avenir Black"/>
              <a:cs typeface="Avenir Black"/>
            </a:endParaRP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7135648"/>
              </p:ext>
            </p:extLst>
          </p:nvPr>
        </p:nvGraphicFramePr>
        <p:xfrm>
          <a:off x="3809999" y="2057400"/>
          <a:ext cx="6184233" cy="3765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6885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160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Avenir Black</vt:lpstr>
      <vt:lpstr>Avenir Roman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</dc:creator>
  <cp:lastModifiedBy>vanessa</cp:lastModifiedBy>
  <cp:revision>22</cp:revision>
  <dcterms:created xsi:type="dcterms:W3CDTF">2014-02-22T01:37:46Z</dcterms:created>
  <dcterms:modified xsi:type="dcterms:W3CDTF">2014-03-03T20:21:10Z</dcterms:modified>
</cp:coreProperties>
</file>